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5" r:id="rId2"/>
    <p:sldId id="292" r:id="rId3"/>
    <p:sldId id="293" r:id="rId4"/>
    <p:sldId id="294" r:id="rId5"/>
    <p:sldId id="256" r:id="rId6"/>
    <p:sldId id="266" r:id="rId7"/>
    <p:sldId id="260" r:id="rId8"/>
    <p:sldId id="257" r:id="rId9"/>
    <p:sldId id="258" r:id="rId10"/>
    <p:sldId id="259" r:id="rId11"/>
    <p:sldId id="261" r:id="rId12"/>
    <p:sldId id="262" r:id="rId13"/>
    <p:sldId id="263" r:id="rId14"/>
    <p:sldId id="264" r:id="rId15"/>
    <p:sldId id="265" r:id="rId16"/>
    <p:sldId id="267" r:id="rId17"/>
    <p:sldId id="268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9" r:id="rId27"/>
    <p:sldId id="278" r:id="rId28"/>
    <p:sldId id="280" r:id="rId29"/>
    <p:sldId id="281" r:id="rId30"/>
    <p:sldId id="29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9" autoAdjust="0"/>
    <p:restoredTop sz="94660"/>
  </p:normalViewPr>
  <p:slideViewPr>
    <p:cSldViewPr snapToGrid="0">
      <p:cViewPr>
        <p:scale>
          <a:sx n="77" d="100"/>
          <a:sy n="77" d="100"/>
        </p:scale>
        <p:origin x="-438" y="33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C2D08-4E7A-48D0-B19B-5C7509922B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E3D87E-5390-4AD3-95A8-7C41CE84DD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CFA89-F766-420D-BB6C-E78AED5BD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4E488-4078-48A7-8CCE-286A6DADB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369ED8-B079-4804-A379-D541710F0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6473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E9AC9-A07A-438C-A79D-137845D3A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174440-B09C-478D-BA30-9E38988EBA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C363B7-3AEA-4E0E-87F4-BD503B9CA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B35126-5203-4715-A373-FC17140ED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ADC166-75CE-4D4E-B1FE-21755F7A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02639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CED96B-A280-40B3-89A9-6CBE883A65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0A1844-2866-4495-9989-76490429F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DE2779-0EB2-4F23-A4DF-C1C060D4BA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4E8703-B00D-42A3-908D-06903938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D580B-251D-4F5A-A3C4-25D7C7E3D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2072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67D4A-92C5-4214-B6E4-1CD3485B3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C3846-951E-4309-BC6E-8B21E0BCCF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7C7852-4E6B-4C03-8F0F-925989247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C82C5-1D72-4823-9FB8-C4A721CC0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14E28-3457-4BEC-81B9-BC61CE7A0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8791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15942-122C-43F5-B807-93384FBF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642A4B-BF4A-4C97-A695-775F751350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6C5B68-ED7C-4B93-B1B6-ABD7F1546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A0BA90-F0FC-41CF-ABB0-85A6877421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8309A7-8943-4CEA-A4C2-B87DC1349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743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9BE9A-9A5F-4DF0-B9B1-C7EFB9766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F62259-50E5-4D9B-9BE7-A29194EAFD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D021D6-9F20-41E6-AA12-0A430C86B9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98F97B-A4FF-4715-BC53-18A93B5A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5A6318-4C29-4A82-B371-7B76DD37E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1BB832-7BE0-4C23-B9DF-962C4EF69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8597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55534-F156-4865-B5B1-1C6F22D74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63BB9-9646-4EF6-9748-E489E0466E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6A4FF0-A7C1-47A3-875E-436CE24299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39348B-49F7-43F5-9508-6F40C354A82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A70C373-F032-4EE5-B65B-03C299041B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F85C873-4D7D-4745-8D74-3855FC89E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AE119C5-560E-448D-A35C-7F0E3E06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98F7B0-218E-4F3B-AC29-59FE4D452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215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81B68A-C885-4525-9FA7-62C7AFA9A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BCE3CD-FC26-411A-BE2E-D3E55DC4F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80951-3D64-4E4B-B5FE-0E5E6FE04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CE5F48-23F2-4584-A42E-A532593EB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032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C305EA0-511F-40FB-9D40-FAF7A0E61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86B761-A472-455F-8634-4709C85D6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C473B-8451-47E9-8A1C-166AF8E89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530723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0152C-2E33-4F1D-ADDF-33700F0D3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043F5C-D87D-4A80-9493-A4CB5C9751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657A61-66E5-4C62-8BD5-FA17D3FE8B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B6E4EA-E45D-40DE-BDF9-0B0797AD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314F12-1EAA-4E55-9510-658F9D7B2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04851B-D47C-4510-969B-C0F806883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0859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810EE-2512-4D0D-A713-7147CB69D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028662-7BAE-40E7-A885-0B62F9BC21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E01533-8AC8-4D20-A826-54661CEB38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EE7FE-8062-4FD6-B00B-86FC886BD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CADCA1-6F01-4487-91F9-C2A59B8A2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DF5310-9674-4B67-936A-FB7970750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11285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B4CA2D-9831-4DAB-8CB6-B1396D6E9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C38347-DD48-409D-84E4-C7D9996FD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3A703A-2D3E-4341-8D95-C9A98153DF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9545E-D8C9-46C1-A708-FFC3111528AE}" type="datetimeFigureOut">
              <a:rPr lang="en-GB" smtClean="0"/>
              <a:t>27/02/2025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BDFFB-D89A-4222-8986-29EE259EF3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9F3920-2182-4B38-A8E9-D8831BAE1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41A164-B883-4FD9-A3EF-80949E1BEFD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7334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95F7B2-FAD7-4D2B-81E2-C664D67A5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7000" y="1078230"/>
            <a:ext cx="6857999" cy="470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794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75 </a:t>
            </a:r>
            <a:r>
              <a:rPr lang="en-US" dirty="0" err="1"/>
              <a:t>uW</a:t>
            </a:r>
            <a:r>
              <a:rPr lang="en-US" dirty="0"/>
              <a:t>, 100x1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A36CC23-F1F9-4720-8F02-9FEA82A85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997"/>
            <a:ext cx="12192000" cy="49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728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100 </a:t>
            </a:r>
            <a:r>
              <a:rPr lang="en-US" dirty="0" err="1"/>
              <a:t>uW</a:t>
            </a:r>
            <a:r>
              <a:rPr lang="en-US" dirty="0"/>
              <a:t>, 100x1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8101A-9CBE-4593-9ED7-174B40C0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3281"/>
            <a:ext cx="12192000" cy="477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617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125 </a:t>
            </a:r>
            <a:r>
              <a:rPr lang="en-US" dirty="0" err="1"/>
              <a:t>uW</a:t>
            </a:r>
            <a:r>
              <a:rPr lang="en-US" dirty="0"/>
              <a:t>, 100x1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DCBEDAF-FE0D-4278-8A71-513618B44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1576"/>
            <a:ext cx="12192000" cy="467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109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150 </a:t>
            </a:r>
            <a:r>
              <a:rPr lang="en-US" dirty="0" err="1"/>
              <a:t>uW</a:t>
            </a:r>
            <a:r>
              <a:rPr lang="en-US" dirty="0"/>
              <a:t>, 100x1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AC5552D-0867-4192-A91C-2484D36CE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1850"/>
            <a:ext cx="12139631" cy="4614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064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175 </a:t>
            </a:r>
            <a:r>
              <a:rPr lang="en-US" dirty="0" err="1"/>
              <a:t>uW</a:t>
            </a:r>
            <a:r>
              <a:rPr lang="en-US" dirty="0"/>
              <a:t>, 100x1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0BFAFA5-BD56-4A8C-8F61-FEE601043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9228"/>
            <a:ext cx="12192000" cy="469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366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1 </a:t>
            </a:r>
            <a:r>
              <a:rPr lang="en-US" dirty="0" err="1"/>
              <a:t>mW</a:t>
            </a:r>
            <a:r>
              <a:rPr lang="en-US" dirty="0"/>
              <a:t>, 20x1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177289-FA0E-420C-A960-F4033BF47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99271"/>
            <a:ext cx="12192000" cy="4659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749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10x1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D79371D-E1BE-4F96-87BA-8095DFE48D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06009"/>
            <a:ext cx="12192000" cy="4645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8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20x1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ADF50CD-7E60-4D00-8D58-7717F5900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8589"/>
            <a:ext cx="12192000" cy="456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137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50x1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3F78ED8-E8E9-41B1-892B-FAA28FADC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7245"/>
            <a:ext cx="12192000" cy="448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7995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100x1, different focus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6B6649-B7B9-4E25-B458-165AF5051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082"/>
            <a:ext cx="12192000" cy="46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6847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71AB7-A316-4BEE-8BE1-E5479F838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9339" y="9115"/>
            <a:ext cx="4055165" cy="1024489"/>
          </a:xfrm>
        </p:spPr>
        <p:txBody>
          <a:bodyPr>
            <a:normAutofit fontScale="90000"/>
          </a:bodyPr>
          <a:lstStyle/>
          <a:p>
            <a:r>
              <a:rPr lang="en-US" dirty="0"/>
              <a:t>Holey </a:t>
            </a:r>
            <a:r>
              <a:rPr lang="en-US" dirty="0" err="1"/>
              <a:t>SiNx</a:t>
            </a:r>
            <a:r>
              <a:rPr lang="en-US" dirty="0"/>
              <a:t> 02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8DFCF22-47C9-441E-AF98-ECDD009BD4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6756" r="20636" b="50000"/>
          <a:stretch/>
        </p:blipFill>
        <p:spPr>
          <a:xfrm>
            <a:off x="6747618" y="1465635"/>
            <a:ext cx="5184566" cy="5105853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B03D16F-B168-4A37-9C8F-C729AA6E25A4}"/>
              </a:ext>
            </a:extLst>
          </p:cNvPr>
          <p:cNvCxnSpPr>
            <a:cxnSpLocks/>
          </p:cNvCxnSpPr>
          <p:nvPr/>
        </p:nvCxnSpPr>
        <p:spPr>
          <a:xfrm flipH="1">
            <a:off x="7295589" y="631689"/>
            <a:ext cx="360987" cy="12142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C038CE6-D395-4FB8-B2A6-E39F674A557C}"/>
              </a:ext>
            </a:extLst>
          </p:cNvPr>
          <p:cNvSpPr txBox="1"/>
          <p:nvPr/>
        </p:nvSpPr>
        <p:spPr>
          <a:xfrm>
            <a:off x="7768997" y="447023"/>
            <a:ext cx="42226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Hole size indicator of the chip </a:t>
            </a:r>
            <a:br>
              <a:rPr lang="en-US" dirty="0"/>
            </a:br>
            <a:r>
              <a:rPr lang="en-US" b="1" dirty="0"/>
              <a:t>Size = N matrix of squares x 5 [um]</a:t>
            </a:r>
          </a:p>
          <a:p>
            <a:r>
              <a:rPr lang="en-US" dirty="0"/>
              <a:t>This example: Nominal size is 15 (3x5) [um]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EC8B81-E2BA-427D-8A50-4701D8EF35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88" t="3611" r="7039" b="20446"/>
          <a:stretch/>
        </p:blipFill>
        <p:spPr>
          <a:xfrm>
            <a:off x="299339" y="1746505"/>
            <a:ext cx="2535327" cy="223444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F8AA5CA-50EC-49C4-8660-51A3247279A4}"/>
              </a:ext>
            </a:extLst>
          </p:cNvPr>
          <p:cNvSpPr txBox="1"/>
          <p:nvPr/>
        </p:nvSpPr>
        <p:spPr>
          <a:xfrm>
            <a:off x="401728" y="1341159"/>
            <a:ext cx="2197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Backside C10 (50 um)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536A9BF-DB83-4E64-A180-F24BF300DA4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66" t="15112" r="19755" b="13422"/>
          <a:stretch/>
        </p:blipFill>
        <p:spPr>
          <a:xfrm>
            <a:off x="3416916" y="1710490"/>
            <a:ext cx="2324055" cy="23059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8875E5D0-04DD-4ED1-981D-982D12D461E9}"/>
              </a:ext>
            </a:extLst>
          </p:cNvPr>
          <p:cNvSpPr txBox="1"/>
          <p:nvPr/>
        </p:nvSpPr>
        <p:spPr>
          <a:xfrm>
            <a:off x="3536618" y="1311965"/>
            <a:ext cx="20805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Backside C8 (20 um)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F4B6AF4-4EFB-4358-957B-D5A8EC62585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02" r="11487" b="4192"/>
          <a:stretch/>
        </p:blipFill>
        <p:spPr>
          <a:xfrm>
            <a:off x="453988" y="4399421"/>
            <a:ext cx="2402299" cy="2340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E586A1F2-B661-4351-8B8C-27DE9C5DB8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27" r="18312"/>
          <a:stretch/>
        </p:blipFill>
        <p:spPr>
          <a:xfrm>
            <a:off x="5350253" y="4800704"/>
            <a:ext cx="1984638" cy="1869948"/>
          </a:xfrm>
          <a:prstGeom prst="rect">
            <a:avLst/>
          </a:prstGeom>
          <a:ln w="57150">
            <a:solidFill>
              <a:srgbClr val="FFFF00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0B2B269-A46A-4788-882F-33C325A11339}"/>
              </a:ext>
            </a:extLst>
          </p:cNvPr>
          <p:cNvSpPr/>
          <p:nvPr/>
        </p:nvSpPr>
        <p:spPr>
          <a:xfrm>
            <a:off x="9730740" y="3124200"/>
            <a:ext cx="373544" cy="41148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9145C09-5DDF-43B1-836E-55A9FD1E3D42}"/>
              </a:ext>
            </a:extLst>
          </p:cNvPr>
          <p:cNvCxnSpPr>
            <a:cxnSpLocks/>
          </p:cNvCxnSpPr>
          <p:nvPr/>
        </p:nvCxnSpPr>
        <p:spPr>
          <a:xfrm flipH="1">
            <a:off x="7656576" y="3573780"/>
            <a:ext cx="2013204" cy="101030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01A0C3E-4DA4-4F5D-9D03-96FC3BB153ED}"/>
              </a:ext>
            </a:extLst>
          </p:cNvPr>
          <p:cNvSpPr txBox="1"/>
          <p:nvPr/>
        </p:nvSpPr>
        <p:spPr>
          <a:xfrm>
            <a:off x="556374" y="4045700"/>
            <a:ext cx="209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Topside C10 (50 um)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9826BF5-7884-4DFE-9C31-440C82E04049}"/>
              </a:ext>
            </a:extLst>
          </p:cNvPr>
          <p:cNvSpPr txBox="1"/>
          <p:nvPr/>
        </p:nvSpPr>
        <p:spPr>
          <a:xfrm>
            <a:off x="3396116" y="4045700"/>
            <a:ext cx="31836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Row and column index in binary</a:t>
            </a:r>
          </a:p>
          <a:p>
            <a:r>
              <a:rPr lang="en-US" dirty="0"/>
              <a:t>So they start at zero (just add 1)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4BC8EA-D3E2-4279-9E33-2A123575A0E4}"/>
              </a:ext>
            </a:extLst>
          </p:cNvPr>
          <p:cNvSpPr txBox="1"/>
          <p:nvPr/>
        </p:nvSpPr>
        <p:spPr>
          <a:xfrm>
            <a:off x="3396116" y="4892659"/>
            <a:ext cx="13351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Square: 0</a:t>
            </a:r>
          </a:p>
          <a:p>
            <a:r>
              <a:rPr lang="en-US" dirty="0"/>
              <a:t>Rectangle: 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FD0132-4F84-4B0B-9903-88265CD5000C}"/>
              </a:ext>
            </a:extLst>
          </p:cNvPr>
          <p:cNvSpPr txBox="1"/>
          <p:nvPr/>
        </p:nvSpPr>
        <p:spPr>
          <a:xfrm>
            <a:off x="3396116" y="5696799"/>
            <a:ext cx="19928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This example: </a:t>
            </a:r>
          </a:p>
          <a:p>
            <a:r>
              <a:rPr lang="en-US" dirty="0"/>
              <a:t>Row:     [2]+1 (010)</a:t>
            </a:r>
          </a:p>
          <a:p>
            <a:r>
              <a:rPr lang="en-US" dirty="0"/>
              <a:t>Colum: [5]+1 (101)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D67E0C9-24C1-4C67-B020-97031418BF0A}"/>
              </a:ext>
            </a:extLst>
          </p:cNvPr>
          <p:cNvSpPr txBox="1"/>
          <p:nvPr/>
        </p:nvSpPr>
        <p:spPr>
          <a:xfrm>
            <a:off x="7641696" y="5664400"/>
            <a:ext cx="3448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FF00"/>
                </a:solidFill>
              </a:rPr>
              <a:t>1      2      3      4       5      6      7       8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F2E3E5F-CEC0-4E49-BC0D-05657833143B}"/>
              </a:ext>
            </a:extLst>
          </p:cNvPr>
          <p:cNvSpPr txBox="1"/>
          <p:nvPr/>
        </p:nvSpPr>
        <p:spPr>
          <a:xfrm>
            <a:off x="11045031" y="2167415"/>
            <a:ext cx="301686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1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2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3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4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5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6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7</a:t>
            </a:r>
          </a:p>
          <a:p>
            <a:pPr>
              <a:lnSpc>
                <a:spcPts val="3500"/>
              </a:lnSpc>
            </a:pPr>
            <a:r>
              <a:rPr lang="en-US" dirty="0">
                <a:solidFill>
                  <a:srgbClr val="FFFF00"/>
                </a:solidFill>
              </a:rPr>
              <a:t>8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3CE5C9-7088-4CDF-8155-F270965CB47F}"/>
              </a:ext>
            </a:extLst>
          </p:cNvPr>
          <p:cNvSpPr txBox="1"/>
          <p:nvPr/>
        </p:nvSpPr>
        <p:spPr>
          <a:xfrm>
            <a:off x="453988" y="3467134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SiNx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36249E5-6499-4DB4-B1E9-1E2FD29F08BE}"/>
              </a:ext>
            </a:extLst>
          </p:cNvPr>
          <p:cNvCxnSpPr>
            <a:cxnSpLocks/>
          </p:cNvCxnSpPr>
          <p:nvPr/>
        </p:nvCxnSpPr>
        <p:spPr>
          <a:xfrm flipV="1">
            <a:off x="936625" y="3149600"/>
            <a:ext cx="258671" cy="38608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E93EED4-8BBA-45C7-8475-C9F7E48A87E2}"/>
              </a:ext>
            </a:extLst>
          </p:cNvPr>
          <p:cNvSpPr txBox="1"/>
          <p:nvPr/>
        </p:nvSpPr>
        <p:spPr>
          <a:xfrm>
            <a:off x="453987" y="6413557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SiNx</a:t>
            </a:r>
            <a:endParaRPr lang="en-US" dirty="0">
              <a:solidFill>
                <a:srgbClr val="FFFF00"/>
              </a:solidFill>
            </a:endParaRP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40DA1B6E-2A90-4DFD-955D-C2E56C02BB2A}"/>
              </a:ext>
            </a:extLst>
          </p:cNvPr>
          <p:cNvCxnSpPr>
            <a:cxnSpLocks/>
          </p:cNvCxnSpPr>
          <p:nvPr/>
        </p:nvCxnSpPr>
        <p:spPr>
          <a:xfrm flipV="1">
            <a:off x="1010482" y="6370789"/>
            <a:ext cx="55478" cy="22743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A0ADDA9-4896-45CE-8676-B12DDA966A40}"/>
              </a:ext>
            </a:extLst>
          </p:cNvPr>
          <p:cNvSpPr txBox="1"/>
          <p:nvPr/>
        </p:nvSpPr>
        <p:spPr>
          <a:xfrm>
            <a:off x="9186734" y="1704924"/>
            <a:ext cx="2009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FF00"/>
                </a:solidFill>
              </a:rPr>
              <a:t>SiNx</a:t>
            </a:r>
            <a:r>
              <a:rPr lang="en-US" dirty="0">
                <a:solidFill>
                  <a:srgbClr val="FFFF00"/>
                </a:solidFill>
              </a:rPr>
              <a:t> surface over Si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685FF238-39FC-4C0A-A5E0-223BCBC8E091}"/>
              </a:ext>
            </a:extLst>
          </p:cNvPr>
          <p:cNvGrpSpPr/>
          <p:nvPr/>
        </p:nvGrpSpPr>
        <p:grpSpPr>
          <a:xfrm>
            <a:off x="4572207" y="283775"/>
            <a:ext cx="2433161" cy="586581"/>
            <a:chOff x="4645819" y="447023"/>
            <a:chExt cx="2433161" cy="586581"/>
          </a:xfrm>
        </p:grpSpPr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3C69C05D-2CC4-4605-AECC-DCCEA089D5A2}"/>
                </a:ext>
              </a:extLst>
            </p:cNvPr>
            <p:cNvSpPr/>
            <p:nvPr/>
          </p:nvSpPr>
          <p:spPr>
            <a:xfrm>
              <a:off x="4645819" y="464344"/>
              <a:ext cx="962025" cy="535781"/>
            </a:xfrm>
            <a:custGeom>
              <a:avLst/>
              <a:gdLst>
                <a:gd name="connsiteX0" fmla="*/ 0 w 962025"/>
                <a:gd name="connsiteY0" fmla="*/ 0 h 535781"/>
                <a:gd name="connsiteX1" fmla="*/ 4762 w 962025"/>
                <a:gd name="connsiteY1" fmla="*/ 531019 h 535781"/>
                <a:gd name="connsiteX2" fmla="*/ 645319 w 962025"/>
                <a:gd name="connsiteY2" fmla="*/ 535781 h 535781"/>
                <a:gd name="connsiteX3" fmla="*/ 962025 w 962025"/>
                <a:gd name="connsiteY3" fmla="*/ 7144 h 535781"/>
                <a:gd name="connsiteX4" fmla="*/ 0 w 962025"/>
                <a:gd name="connsiteY4" fmla="*/ 0 h 53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025" h="535781">
                  <a:moveTo>
                    <a:pt x="0" y="0"/>
                  </a:moveTo>
                  <a:cubicBezTo>
                    <a:pt x="1587" y="177006"/>
                    <a:pt x="3175" y="354013"/>
                    <a:pt x="4762" y="531019"/>
                  </a:cubicBezTo>
                  <a:lnTo>
                    <a:pt x="645319" y="535781"/>
                  </a:lnTo>
                  <a:lnTo>
                    <a:pt x="962025" y="7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6AE8B2F-88CA-4654-AC14-C330024AD36B}"/>
                </a:ext>
              </a:extLst>
            </p:cNvPr>
            <p:cNvSpPr/>
            <p:nvPr/>
          </p:nvSpPr>
          <p:spPr>
            <a:xfrm flipH="1">
              <a:off x="6116955" y="468826"/>
              <a:ext cx="962025" cy="535781"/>
            </a:xfrm>
            <a:custGeom>
              <a:avLst/>
              <a:gdLst>
                <a:gd name="connsiteX0" fmla="*/ 0 w 962025"/>
                <a:gd name="connsiteY0" fmla="*/ 0 h 535781"/>
                <a:gd name="connsiteX1" fmla="*/ 4762 w 962025"/>
                <a:gd name="connsiteY1" fmla="*/ 531019 h 535781"/>
                <a:gd name="connsiteX2" fmla="*/ 645319 w 962025"/>
                <a:gd name="connsiteY2" fmla="*/ 535781 h 535781"/>
                <a:gd name="connsiteX3" fmla="*/ 962025 w 962025"/>
                <a:gd name="connsiteY3" fmla="*/ 7144 h 535781"/>
                <a:gd name="connsiteX4" fmla="*/ 0 w 962025"/>
                <a:gd name="connsiteY4" fmla="*/ 0 h 535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2025" h="535781">
                  <a:moveTo>
                    <a:pt x="0" y="0"/>
                  </a:moveTo>
                  <a:cubicBezTo>
                    <a:pt x="1587" y="177006"/>
                    <a:pt x="3175" y="354013"/>
                    <a:pt x="4762" y="531019"/>
                  </a:cubicBezTo>
                  <a:lnTo>
                    <a:pt x="645319" y="535781"/>
                  </a:lnTo>
                  <a:lnTo>
                    <a:pt x="962025" y="714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34ECA70-AF61-401C-BC0B-A325EB647AAE}"/>
                </a:ext>
              </a:extLst>
            </p:cNvPr>
            <p:cNvSpPr/>
            <p:nvPr/>
          </p:nvSpPr>
          <p:spPr>
            <a:xfrm>
              <a:off x="4648200" y="447023"/>
              <a:ext cx="1072065" cy="4571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F6DFF2F7-F602-4EB6-B4C9-A746FD15DA7A}"/>
                </a:ext>
              </a:extLst>
            </p:cNvPr>
            <p:cNvSpPr/>
            <p:nvPr/>
          </p:nvSpPr>
          <p:spPr>
            <a:xfrm>
              <a:off x="4648200" y="980084"/>
              <a:ext cx="645319" cy="535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7D7EF9C0-6587-4F98-A876-D089FE09EE89}"/>
                </a:ext>
              </a:extLst>
            </p:cNvPr>
            <p:cNvSpPr/>
            <p:nvPr/>
          </p:nvSpPr>
          <p:spPr>
            <a:xfrm>
              <a:off x="6433661" y="980084"/>
              <a:ext cx="645319" cy="5352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BBBAC34-D7CC-474D-B5C1-3A0D4F8CDF06}"/>
                </a:ext>
              </a:extLst>
            </p:cNvPr>
            <p:cNvSpPr/>
            <p:nvPr/>
          </p:nvSpPr>
          <p:spPr>
            <a:xfrm>
              <a:off x="6006915" y="447023"/>
              <a:ext cx="1072065" cy="45719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643106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495-E31E-42C8-8119-C99E22497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Polarization changed to </a:t>
            </a:r>
            <a:br>
              <a:rPr lang="en-US" dirty="0"/>
            </a:br>
            <a:r>
              <a:rPr lang="en-US" dirty="0"/>
              <a:t>90 90 90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86DEB-BC48-416C-BB64-B06A6DDA5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(45 90 45)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740603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100x1, normal focus</a:t>
            </a:r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77DD636-CE95-40B0-846D-68916DB365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8552"/>
            <a:ext cx="12192000" cy="4600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077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495-E31E-42C8-8119-C99E22497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Polarization changed to </a:t>
            </a:r>
            <a:br>
              <a:rPr lang="en-US" dirty="0"/>
            </a:br>
            <a:r>
              <a:rPr lang="en-US" dirty="0"/>
              <a:t>0 90 90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86DEB-BC48-416C-BB64-B06A6DDA5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(0 90 45)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9575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100x1, normal focus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11AF53-50D8-4984-BC2C-626E5921F1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26314"/>
            <a:ext cx="12192000" cy="460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2986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1495-E31E-42C8-8119-C99E2249784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Polarization changed to </a:t>
            </a:r>
            <a:br>
              <a:rPr lang="en-US" dirty="0"/>
            </a:br>
            <a:r>
              <a:rPr lang="en-US" dirty="0"/>
              <a:t>90 0 0 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086DEB-BC48-416C-BB64-B06A6DDA59C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(45 0 0)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258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100x1, normal focus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25071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7511-F07D-4FDA-AE86-C1FF7A43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28.02.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AD5EF-C309-412E-AA1A-AD449E058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Plan new big flake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759767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1A6AC-C937-4315-8E99-3A65C212746C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50x1, focus, 90 0 0 polarization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C890BA-2820-4FCB-820D-BDED5CB0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0109" y="718427"/>
            <a:ext cx="12192000" cy="47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182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1A6AC-C937-4315-8E99-3A65C212746C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50x1, focus, 0 0 0 polarization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584EF8-A9A9-48B5-A151-9840FE082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96032"/>
            <a:ext cx="12192000" cy="4865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509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97511-F07D-4FDA-AE86-C1FF7A43B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Change focus, see signal at two polarizations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CAAD5EF-C309-412E-AA1A-AD449E0587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new big flake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85392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A6418FE-12FC-49DE-AD61-A53812C2EE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8" r="19432"/>
          <a:stretch/>
        </p:blipFill>
        <p:spPr>
          <a:xfrm>
            <a:off x="3407206" y="993178"/>
            <a:ext cx="6034278" cy="5825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471AB7-A316-4BEE-8BE1-E5479F838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9128145" cy="102448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Holey </a:t>
            </a:r>
            <a:r>
              <a:rPr lang="en-US" dirty="0" err="1">
                <a:solidFill>
                  <a:schemeClr val="bg1"/>
                </a:solidFill>
              </a:rPr>
              <a:t>SiNx</a:t>
            </a:r>
            <a:r>
              <a:rPr lang="en-US" dirty="0">
                <a:solidFill>
                  <a:schemeClr val="bg1"/>
                </a:solidFill>
              </a:rPr>
              <a:t> 02: after PC removal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467385-0D75-4436-8221-ACAE1198D922}"/>
              </a:ext>
            </a:extLst>
          </p:cNvPr>
          <p:cNvSpPr/>
          <p:nvPr/>
        </p:nvSpPr>
        <p:spPr>
          <a:xfrm>
            <a:off x="3994659" y="6176485"/>
            <a:ext cx="238398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HSiNx02 C06 (20 um)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F0B876-33A1-4FC0-878B-966C67BDF5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1" r="3650"/>
          <a:stretch/>
        </p:blipFill>
        <p:spPr>
          <a:xfrm>
            <a:off x="912554" y="1085792"/>
            <a:ext cx="2326916" cy="17114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C714903-A99A-403D-AA6D-CDA8306ACD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17" r="4611"/>
          <a:stretch/>
        </p:blipFill>
        <p:spPr>
          <a:xfrm>
            <a:off x="9870670" y="-19513"/>
            <a:ext cx="2269441" cy="176855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A7AA9F-074D-4623-83A4-D70C6ED279D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8" r="3697"/>
          <a:stretch/>
        </p:blipFill>
        <p:spPr>
          <a:xfrm>
            <a:off x="914401" y="2980420"/>
            <a:ext cx="2431630" cy="185748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DEF9308-C183-43D8-AA24-E218AE5770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4" r="4268"/>
          <a:stretch/>
        </p:blipFill>
        <p:spPr>
          <a:xfrm>
            <a:off x="825260" y="4935251"/>
            <a:ext cx="2520772" cy="186952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353F7DBB-B6FB-4A19-9669-80D76E6DFDC9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9" r="4595"/>
          <a:stretch/>
        </p:blipFill>
        <p:spPr>
          <a:xfrm>
            <a:off x="9609219" y="4908225"/>
            <a:ext cx="2514871" cy="1896548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F89C2AAD-6784-467B-9A77-AE6BF8225012}"/>
              </a:ext>
            </a:extLst>
          </p:cNvPr>
          <p:cNvSpPr/>
          <p:nvPr/>
        </p:nvSpPr>
        <p:spPr>
          <a:xfrm>
            <a:off x="912554" y="1192226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1-1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4A6ACA7-4BA1-4BCF-88E8-E057FE0A4BE0}"/>
              </a:ext>
            </a:extLst>
          </p:cNvPr>
          <p:cNvSpPr/>
          <p:nvPr/>
        </p:nvSpPr>
        <p:spPr>
          <a:xfrm>
            <a:off x="9837163" y="-58269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1-8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2CCD400-CD95-4A13-B08A-184BF3F90910}"/>
              </a:ext>
            </a:extLst>
          </p:cNvPr>
          <p:cNvSpPr/>
          <p:nvPr/>
        </p:nvSpPr>
        <p:spPr>
          <a:xfrm>
            <a:off x="849573" y="3028890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7-1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2956116-DE09-4398-B19A-5AA24D592E0E}"/>
              </a:ext>
            </a:extLst>
          </p:cNvPr>
          <p:cNvSpPr/>
          <p:nvPr/>
        </p:nvSpPr>
        <p:spPr>
          <a:xfrm>
            <a:off x="912554" y="4945770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8-2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C9CC1A-014C-42E0-8EDF-F88508D3789A}"/>
              </a:ext>
            </a:extLst>
          </p:cNvPr>
          <p:cNvSpPr/>
          <p:nvPr/>
        </p:nvSpPr>
        <p:spPr>
          <a:xfrm>
            <a:off x="9468757" y="4920954"/>
            <a:ext cx="8913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8-8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9751DFA-B802-47C1-B84D-B91D0A4F8279}"/>
              </a:ext>
            </a:extLst>
          </p:cNvPr>
          <p:cNvCxnSpPr>
            <a:cxnSpLocks/>
          </p:cNvCxnSpPr>
          <p:nvPr/>
        </p:nvCxnSpPr>
        <p:spPr>
          <a:xfrm flipH="1" flipV="1">
            <a:off x="3374209" y="2163947"/>
            <a:ext cx="1084746" cy="119917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C0E180E-27B9-44E5-ABAC-6C93AE33C674}"/>
              </a:ext>
            </a:extLst>
          </p:cNvPr>
          <p:cNvCxnSpPr>
            <a:cxnSpLocks/>
          </p:cNvCxnSpPr>
          <p:nvPr/>
        </p:nvCxnSpPr>
        <p:spPr>
          <a:xfrm flipH="1" flipV="1">
            <a:off x="3506940" y="4510494"/>
            <a:ext cx="993532" cy="79121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C685866-97F9-4179-AD46-21FBEB7BA475}"/>
              </a:ext>
            </a:extLst>
          </p:cNvPr>
          <p:cNvCxnSpPr>
            <a:cxnSpLocks/>
          </p:cNvCxnSpPr>
          <p:nvPr/>
        </p:nvCxnSpPr>
        <p:spPr>
          <a:xfrm flipH="1">
            <a:off x="3506941" y="5881587"/>
            <a:ext cx="1509762" cy="326209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5B2457-6A0F-474B-974A-5AF4BA7C4EA4}"/>
              </a:ext>
            </a:extLst>
          </p:cNvPr>
          <p:cNvCxnSpPr>
            <a:cxnSpLocks/>
          </p:cNvCxnSpPr>
          <p:nvPr/>
        </p:nvCxnSpPr>
        <p:spPr>
          <a:xfrm>
            <a:off x="8309919" y="5881587"/>
            <a:ext cx="1284932" cy="117618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4577D69-BB02-4F38-B0CC-0676491232A0}"/>
              </a:ext>
            </a:extLst>
          </p:cNvPr>
          <p:cNvCxnSpPr>
            <a:cxnSpLocks/>
          </p:cNvCxnSpPr>
          <p:nvPr/>
        </p:nvCxnSpPr>
        <p:spPr>
          <a:xfrm flipV="1">
            <a:off x="8264063" y="1748215"/>
            <a:ext cx="923588" cy="520966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C24F2132-70DB-44C3-892E-F9230A662674}"/>
              </a:ext>
            </a:extLst>
          </p:cNvPr>
          <p:cNvCxnSpPr>
            <a:cxnSpLocks/>
          </p:cNvCxnSpPr>
          <p:nvPr/>
        </p:nvCxnSpPr>
        <p:spPr>
          <a:xfrm flipV="1">
            <a:off x="6716000" y="2558793"/>
            <a:ext cx="2949320" cy="115991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BCBD903-3769-4835-8CF4-C65EA84B8C6C}"/>
              </a:ext>
            </a:extLst>
          </p:cNvPr>
          <p:cNvCxnSpPr>
            <a:cxnSpLocks/>
          </p:cNvCxnSpPr>
          <p:nvPr/>
        </p:nvCxnSpPr>
        <p:spPr>
          <a:xfrm flipV="1">
            <a:off x="6238331" y="4053016"/>
            <a:ext cx="3426989" cy="257254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DD19EB1A-BF08-471A-B93F-6DD33C281B54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r="5258"/>
          <a:stretch/>
        </p:blipFill>
        <p:spPr>
          <a:xfrm rot="16566639">
            <a:off x="9812723" y="1221224"/>
            <a:ext cx="2370434" cy="1805908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B8D7345-D1A5-4EC4-9DF4-1934DD7DA2C3}"/>
              </a:ext>
            </a:extLst>
          </p:cNvPr>
          <p:cNvSpPr/>
          <p:nvPr/>
        </p:nvSpPr>
        <p:spPr>
          <a:xfrm>
            <a:off x="9837163" y="1556983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4-5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CEB0BB2-7E21-4399-8256-B2B41D82170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6" t="2287" r="7568"/>
          <a:stretch/>
        </p:blipFill>
        <p:spPr>
          <a:xfrm>
            <a:off x="9744935" y="3213766"/>
            <a:ext cx="2379155" cy="1817769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F9E61811-677E-448A-BE46-D717146E28A6}"/>
              </a:ext>
            </a:extLst>
          </p:cNvPr>
          <p:cNvSpPr/>
          <p:nvPr/>
        </p:nvSpPr>
        <p:spPr>
          <a:xfrm>
            <a:off x="9837163" y="3102290"/>
            <a:ext cx="5229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5-4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4762B8C-A66A-40F6-80DE-6316C8E88C25}"/>
              </a:ext>
            </a:extLst>
          </p:cNvPr>
          <p:cNvGrpSpPr/>
          <p:nvPr/>
        </p:nvGrpSpPr>
        <p:grpSpPr>
          <a:xfrm>
            <a:off x="9594851" y="6343042"/>
            <a:ext cx="891306" cy="525012"/>
            <a:chOff x="9701880" y="6376206"/>
            <a:chExt cx="891306" cy="525012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3941440-81F9-425E-B3AD-A121DE83E2E1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1F0AF804-D40B-4EBC-93CB-01CE2998B084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235AAE-574A-412B-BEB9-C8B4C9FA1884}"/>
              </a:ext>
            </a:extLst>
          </p:cNvPr>
          <p:cNvGrpSpPr/>
          <p:nvPr/>
        </p:nvGrpSpPr>
        <p:grpSpPr>
          <a:xfrm>
            <a:off x="11335674" y="4420758"/>
            <a:ext cx="891306" cy="525012"/>
            <a:chOff x="9701880" y="6376206"/>
            <a:chExt cx="891306" cy="525012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4B7BD0E-7380-46E4-8D33-261168F4629C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441438A-5F42-4388-B56A-D936634C5DB6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27A854A-52E2-4075-ADF6-E2D607A0E0C3}"/>
              </a:ext>
            </a:extLst>
          </p:cNvPr>
          <p:cNvGrpSpPr/>
          <p:nvPr/>
        </p:nvGrpSpPr>
        <p:grpSpPr>
          <a:xfrm>
            <a:off x="11367758" y="2620134"/>
            <a:ext cx="891306" cy="525012"/>
            <a:chOff x="9701880" y="6376206"/>
            <a:chExt cx="891306" cy="525012"/>
          </a:xfrm>
        </p:grpSpPr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408503C-15E5-4B49-BD76-A78365F0A188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AEA4DC-80F5-4E82-BCF0-38D8314BB63E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B1967DD-CBB7-4582-9AAC-A6543854B498}"/>
              </a:ext>
            </a:extLst>
          </p:cNvPr>
          <p:cNvGrpSpPr/>
          <p:nvPr/>
        </p:nvGrpSpPr>
        <p:grpSpPr>
          <a:xfrm>
            <a:off x="860235" y="6343042"/>
            <a:ext cx="891306" cy="525012"/>
            <a:chOff x="9701880" y="6376206"/>
            <a:chExt cx="891306" cy="525012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9559D5B-3481-4091-B9A8-15EEE70E41A7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3682E50-8737-4BAE-A797-EF7AB355529D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EFE740-EA2E-4B36-A30A-7043A456AF7E}"/>
              </a:ext>
            </a:extLst>
          </p:cNvPr>
          <p:cNvGrpSpPr/>
          <p:nvPr/>
        </p:nvGrpSpPr>
        <p:grpSpPr>
          <a:xfrm>
            <a:off x="884049" y="4372801"/>
            <a:ext cx="891306" cy="525012"/>
            <a:chOff x="9701880" y="6376206"/>
            <a:chExt cx="891306" cy="52501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E1C23FA9-F851-4072-A4AB-1861E31A3EE8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BDFC2CF4-0D78-4A2B-A000-0548DBBEE84F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46B52A-34B5-472B-9099-21E9D21CB739}"/>
              </a:ext>
            </a:extLst>
          </p:cNvPr>
          <p:cNvGrpSpPr/>
          <p:nvPr/>
        </p:nvGrpSpPr>
        <p:grpSpPr>
          <a:xfrm>
            <a:off x="2407865" y="2280570"/>
            <a:ext cx="891306" cy="525012"/>
            <a:chOff x="9701880" y="6376206"/>
            <a:chExt cx="891306" cy="525012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36CD7DB-DBC5-4A21-A5EA-0BA23C130781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348C1C89-4724-4926-B72B-87398A02E9FB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79240F1-9CE1-465F-A821-E1C5B48A1763}"/>
              </a:ext>
            </a:extLst>
          </p:cNvPr>
          <p:cNvGrpSpPr/>
          <p:nvPr/>
        </p:nvGrpSpPr>
        <p:grpSpPr>
          <a:xfrm>
            <a:off x="9803184" y="1031971"/>
            <a:ext cx="891306" cy="525012"/>
            <a:chOff x="9701880" y="6376206"/>
            <a:chExt cx="891306" cy="525012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15AF8B14-0235-47FB-86D8-190FCCB9AFF7}"/>
                </a:ext>
              </a:extLst>
            </p:cNvPr>
            <p:cNvSpPr/>
            <p:nvPr/>
          </p:nvSpPr>
          <p:spPr>
            <a:xfrm>
              <a:off x="9828325" y="6376206"/>
              <a:ext cx="562474" cy="1284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84E1569E-B53E-445B-8EC1-19256EC1D1A0}"/>
                </a:ext>
              </a:extLst>
            </p:cNvPr>
            <p:cNvSpPr/>
            <p:nvPr/>
          </p:nvSpPr>
          <p:spPr>
            <a:xfrm>
              <a:off x="9701880" y="6501108"/>
              <a:ext cx="891306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20 um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94264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B4224D-6C8C-481D-822F-C34D223C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117D9A-F206-49F2-8FD1-0C66D5BBD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30859" y="611725"/>
            <a:ext cx="4003541" cy="5565238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BC7E377-6C9B-48C0-8EB2-045C6A3CD872}"/>
              </a:ext>
            </a:extLst>
          </p:cNvPr>
          <p:cNvCxnSpPr/>
          <p:nvPr/>
        </p:nvCxnSpPr>
        <p:spPr>
          <a:xfrm flipV="1">
            <a:off x="3422073" y="1454727"/>
            <a:ext cx="1579418" cy="109450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BCD8CC8F-6387-462E-8BB4-2690174B6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8533" y="2834930"/>
            <a:ext cx="2753088" cy="2722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6555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1A6AC-C937-4315-8E99-3A65C212746C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50x1, focus, 0 0 0 polarization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2FC62B-FF1E-4D2E-AEFA-6791ED7E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764" y="687327"/>
            <a:ext cx="5058481" cy="2934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1EB1B6-0E04-4192-A34C-2A4AFD3B3F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228" y="687685"/>
            <a:ext cx="3599336" cy="29337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7A914-53B8-4E8A-BA91-F15074421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582" y="3845418"/>
            <a:ext cx="7384927" cy="283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4770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1A6AC-C937-4315-8E99-3A65C212746C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50x1, focus, 90 0 0 polarization </a:t>
            </a: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DD56EE-022E-4BC2-BC58-B748B0634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8508"/>
            <a:ext cx="12192000" cy="4620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06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1A6AC-C937-4315-8E99-3A65C212746C}"/>
              </a:ext>
            </a:extLst>
          </p:cNvPr>
          <p:cNvSpPr txBox="1"/>
          <p:nvPr/>
        </p:nvSpPr>
        <p:spPr>
          <a:xfrm>
            <a:off x="359764" y="179883"/>
            <a:ext cx="4691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50x1, focus, 90 90 90 polarization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AF85AA-1ADA-400F-9D0B-0901663FE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9498"/>
            <a:ext cx="12192000" cy="471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2149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1A6AC-C937-4315-8E99-3A65C212746C}"/>
              </a:ext>
            </a:extLst>
          </p:cNvPr>
          <p:cNvSpPr txBox="1"/>
          <p:nvPr/>
        </p:nvSpPr>
        <p:spPr>
          <a:xfrm>
            <a:off x="359764" y="179883"/>
            <a:ext cx="713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2.5 </a:t>
            </a:r>
            <a:r>
              <a:rPr lang="en-US" dirty="0" err="1"/>
              <a:t>mW</a:t>
            </a:r>
            <a:r>
              <a:rPr lang="en-US" dirty="0"/>
              <a:t>, 50x1, focus, 0 90 90 polarization 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596754-BF84-44F9-BC92-1E2078456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8125"/>
            <a:ext cx="12192000" cy="474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60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1A6AC-C937-4315-8E99-3A65C212746C}"/>
              </a:ext>
            </a:extLst>
          </p:cNvPr>
          <p:cNvSpPr txBox="1"/>
          <p:nvPr/>
        </p:nvSpPr>
        <p:spPr>
          <a:xfrm>
            <a:off x="359764" y="179883"/>
            <a:ext cx="713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more than 2.5 </a:t>
            </a:r>
            <a:r>
              <a:rPr lang="en-US" dirty="0" err="1"/>
              <a:t>mW</a:t>
            </a:r>
            <a:r>
              <a:rPr lang="en-US" dirty="0"/>
              <a:t>, 50x1, focus, 0 90 90 polarization 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31FF91-5967-4904-BC4A-099D93CD3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554" y="3276600"/>
            <a:ext cx="9237500" cy="3550717"/>
          </a:xfrm>
          <a:prstGeom prst="rect">
            <a:avLst/>
          </a:prstGeom>
        </p:spPr>
      </p:pic>
      <p:sp>
        <p:nvSpPr>
          <p:cNvPr id="5" name="AutoShape 2" descr="Raman spectrum of the silicon substrate. | Download Scientific Diagram">
            <a:extLst>
              <a:ext uri="{FF2B5EF4-FFF2-40B4-BE49-F238E27FC236}">
                <a16:creationId xmlns:a16="http://schemas.microsoft.com/office/drawing/2014/main" id="{CD52B3CF-35E0-4292-954E-55AF39ACEA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03218" cy="150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BD1D90-87B3-457F-AD07-BC236123A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9341" y="179883"/>
            <a:ext cx="3591426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0239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01A6AC-C937-4315-8E99-3A65C212746C}"/>
              </a:ext>
            </a:extLst>
          </p:cNvPr>
          <p:cNvSpPr txBox="1"/>
          <p:nvPr/>
        </p:nvSpPr>
        <p:spPr>
          <a:xfrm>
            <a:off x="359764" y="179883"/>
            <a:ext cx="713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even more than 2.5 </a:t>
            </a:r>
            <a:r>
              <a:rPr lang="en-US" dirty="0" err="1"/>
              <a:t>mW</a:t>
            </a:r>
            <a:r>
              <a:rPr lang="en-US" dirty="0"/>
              <a:t>, 50x1, focus, 0 90 90 polarization </a:t>
            </a:r>
            <a:endParaRPr lang="en-GB" dirty="0"/>
          </a:p>
        </p:txBody>
      </p:sp>
      <p:sp>
        <p:nvSpPr>
          <p:cNvPr id="5" name="AutoShape 2" descr="Raman spectrum of the silicon substrate. | Download Scientific Diagram">
            <a:extLst>
              <a:ext uri="{FF2B5EF4-FFF2-40B4-BE49-F238E27FC236}">
                <a16:creationId xmlns:a16="http://schemas.microsoft.com/office/drawing/2014/main" id="{CD52B3CF-35E0-4292-954E-55AF39ACEA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503218" cy="150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1A8378-C99F-41F9-A33A-7D2917C4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633"/>
            <a:ext cx="12192000" cy="469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0681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3E691F-6F95-450F-9C90-AF1E312AC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0721"/>
            <a:ext cx="12192000" cy="4716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6D6DC42-25AC-43B0-A108-33A9C2682ACE}"/>
              </a:ext>
            </a:extLst>
          </p:cNvPr>
          <p:cNvSpPr txBox="1"/>
          <p:nvPr/>
        </p:nvSpPr>
        <p:spPr>
          <a:xfrm>
            <a:off x="359764" y="179883"/>
            <a:ext cx="7135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even more than 5 </a:t>
            </a:r>
            <a:r>
              <a:rPr lang="en-US" dirty="0" err="1"/>
              <a:t>uW</a:t>
            </a:r>
            <a:r>
              <a:rPr lang="en-US" dirty="0"/>
              <a:t>, 150x1, focus, 0 90 90 polarization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65874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6D301C-D611-47E1-9681-7BEE88C07D5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03.03.25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66227B-CD01-40F4-93E6-0B92F7AF35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64373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36AD5-2781-426C-829F-05E879F6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F6936DC-3F11-47EA-8B85-0BA0CF30E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4676" y="3899855"/>
            <a:ext cx="2387238" cy="22792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BC4E6E-C047-420D-A6B8-322A4C7554F5}"/>
              </a:ext>
            </a:extLst>
          </p:cNvPr>
          <p:cNvSpPr txBox="1"/>
          <p:nvPr/>
        </p:nvSpPr>
        <p:spPr>
          <a:xfrm>
            <a:off x="720436" y="2036618"/>
            <a:ext cx="228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check the focus, move slightly in 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982453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35E9B-E11C-4663-8FF0-65A5D8610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776F65-936E-45E3-8C1B-9B15F7486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16200000">
            <a:off x="2825601" y="-928985"/>
            <a:ext cx="6569290" cy="90046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FC3665-715A-4FD3-B678-78568776E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4983" y="551099"/>
            <a:ext cx="918829" cy="155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564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E3EBB-0B9A-444D-B7EE-079D19F13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</a:t>
            </a:r>
            <a:r>
              <a:rPr lang="en-US" dirty="0" err="1"/>
              <a:t>aquire</a:t>
            </a:r>
            <a:r>
              <a:rPr lang="en-US" dirty="0"/>
              <a:t> silicon spectrum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D74E7B-60F3-42BB-BBF9-F5E8CEE4B5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Its saved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C2DEB-780A-4D3E-9C94-C64C9CE277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42947"/>
            <a:ext cx="10515601" cy="404992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00431-860F-4A31-9B09-A67C66F73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02" y="2292242"/>
            <a:ext cx="110965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311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1BB-82C7-4DEF-AF3A-D72E823D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 suspended membrane 5 </a:t>
            </a:r>
            <a:r>
              <a:rPr lang="en-US" dirty="0" err="1"/>
              <a:t>uW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54F9-4BC4-4517-98EF-B338A52CE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CF186D-6607-4B2A-AF97-056EC649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882" y="2408471"/>
            <a:ext cx="9724372" cy="3768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299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1BB-82C7-4DEF-AF3A-D72E823D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 flake (1) 2.5 </a:t>
            </a:r>
            <a:r>
              <a:rPr lang="en-US" dirty="0" err="1"/>
              <a:t>mW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54F9-4BC4-4517-98EF-B338A52CE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0B44F-29FA-4E6C-BE7E-ACC103A13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0849" y="65066"/>
            <a:ext cx="2181389" cy="21733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C649CE-7A9E-4FA6-A9EE-E99ABED41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6513" y="2373357"/>
            <a:ext cx="3647287" cy="28625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A3E93B-A53A-4F87-A445-7AD314BDFF52}"/>
              </a:ext>
            </a:extLst>
          </p:cNvPr>
          <p:cNvCxnSpPr/>
          <p:nvPr/>
        </p:nvCxnSpPr>
        <p:spPr>
          <a:xfrm flipV="1">
            <a:off x="7014575" y="3206663"/>
            <a:ext cx="2680570" cy="2843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022B0A9A-1A62-4844-A8E3-BD80215E50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12" y="1856941"/>
            <a:ext cx="7807890" cy="2984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006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1BB-82C7-4DEF-AF3A-D72E823D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 flake (2) 2.5 </a:t>
            </a:r>
            <a:r>
              <a:rPr lang="en-US" dirty="0" err="1"/>
              <a:t>mW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E54F9-4BC4-4517-98EF-B338A52CE6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9BC52-8F6F-4C5A-8CFB-EE37E5CE89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0433" y="200775"/>
            <a:ext cx="2521174" cy="24055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41AE8-3E7C-4889-934C-FC76A546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01" y="2960390"/>
            <a:ext cx="3647287" cy="28625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A3E93B-A53A-4F87-A445-7AD314BDFF52}"/>
              </a:ext>
            </a:extLst>
          </p:cNvPr>
          <p:cNvCxnSpPr/>
          <p:nvPr/>
        </p:nvCxnSpPr>
        <p:spPr>
          <a:xfrm flipV="1">
            <a:off x="5586608" y="4014592"/>
            <a:ext cx="2680570" cy="2843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3DFFED85-20A1-40D8-A077-6A3DD31584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319" y="2651938"/>
            <a:ext cx="8962825" cy="3479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88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1BB-82C7-4DEF-AF3A-D72E823D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 flake (3) 2.5 </a:t>
            </a:r>
            <a:r>
              <a:rPr lang="en-US" dirty="0" err="1"/>
              <a:t>mW</a:t>
            </a:r>
            <a:endParaRPr lang="en-GB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9B3DAF-497B-4FF2-B368-D0667654B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0116" y="272440"/>
            <a:ext cx="2525449" cy="24657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8E41AE8-3E7C-4889-934C-FC76A546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01" y="2960390"/>
            <a:ext cx="3647287" cy="28625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A3E93B-A53A-4F87-A445-7AD314BDFF52}"/>
              </a:ext>
            </a:extLst>
          </p:cNvPr>
          <p:cNvCxnSpPr/>
          <p:nvPr/>
        </p:nvCxnSpPr>
        <p:spPr>
          <a:xfrm flipV="1">
            <a:off x="7415439" y="4249206"/>
            <a:ext cx="2680570" cy="2843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BB2DB35-AC3C-45A6-82FE-AACCBEFD5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128" y="2405772"/>
            <a:ext cx="9392367" cy="23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0208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9B3DAF-497B-4FF2-B368-D0667654B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0116" y="272440"/>
            <a:ext cx="2525449" cy="2465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CB1BB-82C7-4DEF-AF3A-D72E823D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 flake (4) 0.1 </a:t>
            </a:r>
            <a:r>
              <a:rPr lang="en-US" dirty="0" err="1"/>
              <a:t>mW</a:t>
            </a:r>
            <a:r>
              <a:rPr lang="en-US" dirty="0"/>
              <a:t>, exposure time 150x3 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41AE8-3E7C-4889-934C-FC76A546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01" y="2960390"/>
            <a:ext cx="3647287" cy="28625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A3E93B-A53A-4F87-A445-7AD314BDFF52}"/>
              </a:ext>
            </a:extLst>
          </p:cNvPr>
          <p:cNvCxnSpPr/>
          <p:nvPr/>
        </p:nvCxnSpPr>
        <p:spPr>
          <a:xfrm flipV="1">
            <a:off x="7415439" y="4249206"/>
            <a:ext cx="2680570" cy="2843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38D993A-8054-4567-BB42-B04E437EC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097947"/>
            <a:ext cx="8256348" cy="3198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528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9B3DAF-497B-4FF2-B368-D0667654B0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0116" y="272440"/>
            <a:ext cx="2525449" cy="246575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9CB1BB-82C7-4DEF-AF3A-D72E823D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 flake (5) 1 </a:t>
            </a:r>
            <a:r>
              <a:rPr lang="en-US" dirty="0" err="1"/>
              <a:t>mW</a:t>
            </a:r>
            <a:r>
              <a:rPr lang="en-US" dirty="0"/>
              <a:t>, exposure time 50x3 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E41AE8-3E7C-4889-934C-FC76A54646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501" y="2960390"/>
            <a:ext cx="3647287" cy="286252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A3E93B-A53A-4F87-A445-7AD314BDFF52}"/>
              </a:ext>
            </a:extLst>
          </p:cNvPr>
          <p:cNvCxnSpPr/>
          <p:nvPr/>
        </p:nvCxnSpPr>
        <p:spPr>
          <a:xfrm flipV="1">
            <a:off x="7415439" y="4249206"/>
            <a:ext cx="2680570" cy="2843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03B5B573-FBC8-442F-8E40-5C445F8EB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502549"/>
            <a:ext cx="10518613" cy="4083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5439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9CB1BB-82C7-4DEF-AF3A-D72E823D4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Silicon (6) 1 </a:t>
            </a:r>
            <a:r>
              <a:rPr lang="en-US" dirty="0" err="1"/>
              <a:t>mW</a:t>
            </a:r>
            <a:r>
              <a:rPr lang="en-US" dirty="0"/>
              <a:t>, exposure time 50x3 </a:t>
            </a:r>
            <a:endParaRPr lang="en-GB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6C76631B-4209-4FE3-BF08-F763812C9F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576"/>
          <a:stretch/>
        </p:blipFill>
        <p:spPr>
          <a:xfrm>
            <a:off x="8392176" y="2896858"/>
            <a:ext cx="2961624" cy="236407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2A3E93B-A53A-4F87-A445-7AD314BDFF52}"/>
              </a:ext>
            </a:extLst>
          </p:cNvPr>
          <p:cNvCxnSpPr/>
          <p:nvPr/>
        </p:nvCxnSpPr>
        <p:spPr>
          <a:xfrm flipV="1">
            <a:off x="6096000" y="4524778"/>
            <a:ext cx="2680570" cy="2843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2864D2E4-4C9A-4A89-B0BC-C1B0BE088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513698"/>
            <a:ext cx="9454672" cy="365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620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1FD28-B24C-4A61-B7A6-7074CB6AC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 flake (7) 1 </a:t>
            </a:r>
            <a:r>
              <a:rPr lang="en-US" dirty="0" err="1"/>
              <a:t>mW</a:t>
            </a:r>
            <a:r>
              <a:rPr lang="en-US" dirty="0"/>
              <a:t>, exposure time 50x3 </a:t>
            </a:r>
            <a:endParaRPr lang="en-GB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5776CD6-568F-4FBE-A620-A7B60150F8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684657"/>
            <a:ext cx="10515600" cy="4061241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6EEEDC92-CD9B-4D50-A695-C5404ECCCA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9607" y="2029215"/>
            <a:ext cx="2806421" cy="390114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91E0C9B-246B-4688-915A-B3D7DF1DAC39}"/>
              </a:ext>
            </a:extLst>
          </p:cNvPr>
          <p:cNvCxnSpPr/>
          <p:nvPr/>
        </p:nvCxnSpPr>
        <p:spPr>
          <a:xfrm flipV="1">
            <a:off x="7590772" y="5724395"/>
            <a:ext cx="2680570" cy="284340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8698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80F058-04C9-4828-9300-9E3A2ADC090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Measurements 27.02.2025	</a:t>
            </a:r>
            <a:r>
              <a:rPr lang="en-US" dirty="0" err="1"/>
              <a:t>thermooptosetup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52D5CCD-4CF0-4595-A31B-A8784C9B7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90463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9BD1C2-EF53-4962-9BC6-C573A6531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361" y="933929"/>
            <a:ext cx="5296639" cy="55443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339F94-C747-4365-A9C9-4C2692529A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4" r="5258"/>
          <a:stretch/>
        </p:blipFill>
        <p:spPr>
          <a:xfrm>
            <a:off x="6847849" y="2092037"/>
            <a:ext cx="4194912" cy="319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5348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E90EF-61AD-4552-9D19-F0789A5FC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1998"/>
            <a:ext cx="12192000" cy="455400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9DC97E-8A8F-47BB-8CE8-F4796235F273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Reference at Power 75 </a:t>
            </a:r>
            <a:r>
              <a:rPr lang="en-US" dirty="0" err="1"/>
              <a:t>uW</a:t>
            </a:r>
            <a:r>
              <a:rPr lang="en-US" dirty="0"/>
              <a:t>, 100x1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7878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317F5D-2711-4734-8457-E1FE006640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5444"/>
            <a:ext cx="12192000" cy="496711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25 </a:t>
            </a:r>
            <a:r>
              <a:rPr lang="en-US" dirty="0" err="1"/>
              <a:t>uW</a:t>
            </a:r>
            <a:r>
              <a:rPr lang="en-US" dirty="0"/>
              <a:t>, 100x1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57819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7C199F-E006-4169-A470-A6EB2C7E0CEA}"/>
              </a:ext>
            </a:extLst>
          </p:cNvPr>
          <p:cNvSpPr txBox="1"/>
          <p:nvPr/>
        </p:nvSpPr>
        <p:spPr>
          <a:xfrm>
            <a:off x="359764" y="179883"/>
            <a:ext cx="4691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Power 50 </a:t>
            </a:r>
            <a:r>
              <a:rPr lang="en-US" dirty="0" err="1"/>
              <a:t>uW</a:t>
            </a:r>
            <a:r>
              <a:rPr lang="en-US" dirty="0"/>
              <a:t>, 100x1</a:t>
            </a:r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B39F8-41F0-4C5D-B0CF-443BFC3A679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1520" r="7424"/>
          <a:stretch/>
        </p:blipFill>
        <p:spPr>
          <a:xfrm>
            <a:off x="-869430" y="1259296"/>
            <a:ext cx="12845148" cy="45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561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5890</TotalTime>
  <Words>504</Words>
  <Application>Microsoft Office PowerPoint</Application>
  <PresentationFormat>Widescreen</PresentationFormat>
  <Paragraphs>89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Calibri Light</vt:lpstr>
      <vt:lpstr>Office Theme</vt:lpstr>
      <vt:lpstr>PowerPoint Presentation</vt:lpstr>
      <vt:lpstr>Holey SiNx 02</vt:lpstr>
      <vt:lpstr>Holey SiNx 02: after PC removal</vt:lpstr>
      <vt:lpstr>PowerPoint Presentation</vt:lpstr>
      <vt:lpstr>Measurements 27.02.2025 thermooptosetup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Polarization changed to  90 90 90</vt:lpstr>
      <vt:lpstr>PowerPoint Presentation</vt:lpstr>
      <vt:lpstr>Polarization changed to  0 90 90</vt:lpstr>
      <vt:lpstr>PowerPoint Presentation</vt:lpstr>
      <vt:lpstr>Polarization changed to  90 0 0 </vt:lpstr>
      <vt:lpstr>PowerPoint Presentation</vt:lpstr>
      <vt:lpstr>28.02.</vt:lpstr>
      <vt:lpstr>PowerPoint Presentation</vt:lpstr>
      <vt:lpstr>PowerPoint Presentation</vt:lpstr>
      <vt:lpstr>Change focus, see signal at two polarizations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03.03.25</vt:lpstr>
      <vt:lpstr>PowerPoint Presentation</vt:lpstr>
      <vt:lpstr>1. aquire silicon spectrum</vt:lpstr>
      <vt:lpstr>On  suspended membrane 5 uW</vt:lpstr>
      <vt:lpstr>On  flake (1) 2.5 mW</vt:lpstr>
      <vt:lpstr>On  flake (2) 2.5 mW</vt:lpstr>
      <vt:lpstr>On  flake (3) 2.5 mW</vt:lpstr>
      <vt:lpstr>On  flake (4) 0.1 mW, exposure time 150x3 </vt:lpstr>
      <vt:lpstr>On  flake (5) 1 mW, exposure time 50x3 </vt:lpstr>
      <vt:lpstr>Silicon (6) 1 mW, exposure time 50x3 </vt:lpstr>
      <vt:lpstr>On flake (7) 1 mW, exposure time 50x3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Measurements 27.02.2025 thermooptosetup</dc:title>
  <dc:creator>Phys-k-Labor-Phon</dc:creator>
  <cp:lastModifiedBy>Phys-k-Labor-Phon</cp:lastModifiedBy>
  <cp:revision>26</cp:revision>
  <dcterms:created xsi:type="dcterms:W3CDTF">2025-02-27T12:45:31Z</dcterms:created>
  <dcterms:modified xsi:type="dcterms:W3CDTF">2025-03-03T14:56:17Z</dcterms:modified>
</cp:coreProperties>
</file>